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67" r:id="rId2"/>
    <p:sldId id="283" r:id="rId3"/>
    <p:sldId id="269" r:id="rId4"/>
    <p:sldId id="277" r:id="rId5"/>
    <p:sldId id="288" r:id="rId6"/>
    <p:sldId id="284" r:id="rId7"/>
    <p:sldId id="258" r:id="rId8"/>
    <p:sldId id="285" r:id="rId9"/>
    <p:sldId id="281" r:id="rId10"/>
    <p:sldId id="273" r:id="rId11"/>
    <p:sldId id="294" r:id="rId12"/>
    <p:sldId id="275" r:id="rId13"/>
    <p:sldId id="279" r:id="rId14"/>
    <p:sldId id="272" r:id="rId15"/>
    <p:sldId id="268" r:id="rId16"/>
    <p:sldId id="291" r:id="rId17"/>
    <p:sldId id="292" r:id="rId18"/>
    <p:sldId id="293" r:id="rId19"/>
    <p:sldId id="262" r:id="rId20"/>
    <p:sldId id="263" r:id="rId21"/>
    <p:sldId id="287" r:id="rId22"/>
    <p:sldId id="29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84317" autoAdjust="0"/>
  </p:normalViewPr>
  <p:slideViewPr>
    <p:cSldViewPr snapToGrid="0" snapToObjects="1">
      <p:cViewPr varScale="1">
        <p:scale>
          <a:sx n="111" d="100"/>
          <a:sy n="111" d="100"/>
        </p:scale>
        <p:origin x="1776" y="102"/>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18</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22</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0.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0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within Flight Test and Flight Physics</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806277" y="1122151"/>
            <a:ext cx="7247216" cy="487709"/>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sp>
        <p:nvSpPr>
          <p:cNvPr id="46" name="Down Arrow 18">
            <a:extLst>
              <a:ext uri="{FF2B5EF4-FFF2-40B4-BE49-F238E27FC236}">
                <a16:creationId xmlns:a16="http://schemas.microsoft.com/office/drawing/2014/main" id="{73C5D777-E665-44E9-9DCA-486B3BC72F30}"/>
              </a:ext>
            </a:extLst>
          </p:cNvPr>
          <p:cNvSpPr/>
          <p:nvPr/>
        </p:nvSpPr>
        <p:spPr>
          <a:xfrm rot="16200000">
            <a:off x="23245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3390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689720" y="433519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4524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7641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709667" y="559160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4524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349415" y="4333599"/>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363904" y="5578898"/>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7817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780223" y="532477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6361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617506" y="5239397"/>
            <a:ext cx="374831" cy="1177779"/>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1" name="Textfeld 70">
            <a:extLst>
              <a:ext uri="{FF2B5EF4-FFF2-40B4-BE49-F238E27FC236}">
                <a16:creationId xmlns:a16="http://schemas.microsoft.com/office/drawing/2014/main" id="{00E1D997-46DD-4821-9814-447E76F7AEEB}"/>
              </a:ext>
            </a:extLst>
          </p:cNvPr>
          <p:cNvSpPr txBox="1"/>
          <p:nvPr/>
        </p:nvSpPr>
        <p:spPr>
          <a:xfrm>
            <a:off x="6936444" y="5213038"/>
            <a:ext cx="1994622" cy="568508"/>
          </a:xfrm>
          <a:prstGeom prst="rect">
            <a:avLst/>
          </a:prstGeom>
          <a:noFill/>
        </p:spPr>
        <p:txBody>
          <a:bodyPr wrap="square" lIns="0" tIns="0" rIns="0" bIns="0" rtlCol="0">
            <a:noAutofit/>
          </a:bodyPr>
          <a:lstStyle/>
          <a:p>
            <a:r>
              <a:rPr lang="en-US" sz="1600" dirty="0" smtClean="0">
                <a:latin typeface="Suisse Int'l" panose="020B0504000000000000" pitchFamily="34" charset="77"/>
              </a:rPr>
              <a:t>- Any </a:t>
            </a:r>
            <a:r>
              <a:rPr lang="en-US" sz="1600" dirty="0">
                <a:latin typeface="Suisse Int'l" panose="020B0504000000000000" pitchFamily="34" charset="77"/>
              </a:rPr>
              <a:t>nonlinear </a:t>
            </a:r>
            <a:r>
              <a:rPr lang="en-US" sz="1600" dirty="0" smtClean="0">
                <a:latin typeface="Suisse Int'l" panose="020B0504000000000000" pitchFamily="34" charset="77"/>
              </a:rPr>
              <a:t>system dynamics</a:t>
            </a:r>
          </a:p>
          <a:p>
            <a:endParaRPr lang="en-US" sz="1600" dirty="0">
              <a:latin typeface="Suisse Int'l" panose="020B0504000000000000" pitchFamily="34" charset="77"/>
            </a:endParaRP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37" grpId="0"/>
      <p:bldP spid="19" grpId="0" animBg="1"/>
      <p:bldP spid="20" grpId="0" animBg="1"/>
      <p:bldP spid="21" grpId="0" animBg="1"/>
      <p:bldP spid="22" grpId="0" animBg="1"/>
      <p:bldP spid="23" grpId="0"/>
      <p:bldP spid="28" grpId="0" animBg="1"/>
      <p:bldP spid="29" grpId="0" animBg="1"/>
      <p:bldP spid="35" grpId="0" animBg="1"/>
      <p:bldP spid="36" grpId="0"/>
      <p:bldP spid="41" grpId="0" animBg="1"/>
      <p:bldP spid="42" grpId="0" animBg="1"/>
      <p:bldP spid="43" grpId="0" animBg="1"/>
      <p:bldP spid="32" grpId="0"/>
      <p:bldP spid="45" grpId="0" animBg="1"/>
      <p:bldP spid="17" grpId="0" animBg="1"/>
      <p:bldP spid="69" grpId="0"/>
      <p:bldP spid="46" grpId="0" animBg="1"/>
      <p:bldP spid="47" grpId="0" animBg="1"/>
      <p:bldP spid="25" grpId="0"/>
      <p:bldP spid="50" grpId="0"/>
      <p:bldP spid="51" grpId="0"/>
      <p:bldP spid="63" grpId="0" animBg="1"/>
      <p:bldP spid="64" grpId="0" animBg="1"/>
      <p:bldP spid="59" grpId="0"/>
      <p:bldP spid="67" grpId="0"/>
      <p:bldP spid="68" grpId="0" animBg="1"/>
      <p:bldP spid="70" grpId="0" animBg="1"/>
      <p:bldP spid="71" grpId="0"/>
      <p:bldP spid="48" grpId="0" animBg="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11</a:t>
            </a:fld>
            <a:endParaRPr lang="en-GB" dirty="0"/>
          </a:p>
        </p:txBody>
      </p:sp>
      <p:sp>
        <p:nvSpPr>
          <p:cNvPr id="6" name="Text Placeholder 5"/>
          <p:cNvSpPr>
            <a:spLocks noGrp="1"/>
          </p:cNvSpPr>
          <p:nvPr>
            <p:ph type="body" idx="14"/>
          </p:nvPr>
        </p:nvSpPr>
        <p:spPr/>
        <p:txBody>
          <a:bodyPr/>
          <a:lstStyle/>
          <a:p>
            <a:endParaRPr lang="en-GB"/>
          </a:p>
        </p:txBody>
      </p:sp>
      <p:sp>
        <p:nvSpPr>
          <p:cNvPr id="7"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Inputs</a:t>
            </a:r>
            <a:endParaRPr lang="en-GB" dirty="0"/>
          </a:p>
        </p:txBody>
      </p:sp>
      <p:pic>
        <p:nvPicPr>
          <p:cNvPr id="9" name="Picture 8"/>
          <p:cNvPicPr>
            <a:picLocks noChangeAspect="1"/>
          </p:cNvPicPr>
          <p:nvPr/>
        </p:nvPicPr>
        <p:blipFill>
          <a:blip r:embed="rId2"/>
          <a:stretch>
            <a:fillRect/>
          </a:stretch>
        </p:blipFill>
        <p:spPr>
          <a:xfrm>
            <a:off x="1544128" y="1117795"/>
            <a:ext cx="6055744" cy="4929564"/>
          </a:xfrm>
          <a:prstGeom prst="rect">
            <a:avLst/>
          </a:prstGeom>
        </p:spPr>
      </p:pic>
    </p:spTree>
    <p:extLst>
      <p:ext uri="{BB962C8B-B14F-4D97-AF65-F5344CB8AC3E}">
        <p14:creationId xmlns:p14="http://schemas.microsoft.com/office/powerpoint/2010/main" val="269559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2528344"/>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u="sng" dirty="0"/>
                <a:t>No development time needed</a:t>
              </a:r>
            </a:p>
          </p:txBody>
        </p:sp>
      </p:grpSp>
      <p:grpSp>
        <p:nvGrpSpPr>
          <p:cNvPr id="14" name="Group 13"/>
          <p:cNvGrpSpPr/>
          <p:nvPr/>
        </p:nvGrpSpPr>
        <p:grpSpPr>
          <a:xfrm>
            <a:off x="681105" y="158056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05445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sp>
        <p:nvSpPr>
          <p:cNvPr id="14" name="Textfeld 2">
            <a:extLst>
              <a:ext uri="{FF2B5EF4-FFF2-40B4-BE49-F238E27FC236}">
                <a16:creationId xmlns:a16="http://schemas.microsoft.com/office/drawing/2014/main" id="{7CC2B459-1E83-44A7-A943-FF90A123FFD1}"/>
              </a:ext>
            </a:extLst>
          </p:cNvPr>
          <p:cNvSpPr txBox="1"/>
          <p:nvPr/>
        </p:nvSpPr>
        <p:spPr>
          <a:xfrm>
            <a:off x="4237322" y="2454213"/>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880896" y="2828105"/>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73500" y="2828104"/>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animBg="1"/>
      <p:bldP spid="12" grpId="0" animBg="1"/>
      <p:bldP spid="13"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animBg="1"/>
      <p:bldP spid="15" grpId="0"/>
      <p:bldP spid="16" grpId="0" animBg="1"/>
      <p:bldP spid="17" grpId="0"/>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smtClean="0"/>
                <a:t>Availability from April onwards</a:t>
              </a:r>
              <a:endParaRPr lang="en-US" sz="2000" dirty="0"/>
            </a:p>
          </p:txBody>
        </p:sp>
      </p:grpSp>
    </p:spTree>
    <p:extLst>
      <p:ext uri="{BB962C8B-B14F-4D97-AF65-F5344CB8AC3E}">
        <p14:creationId xmlns:p14="http://schemas.microsoft.com/office/powerpoint/2010/main" val="26985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April</a:t>
              </a:r>
              <a:endParaRPr lang="en-GB"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t>
              </a:r>
              <a:endParaRPr lang="en-GB"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xmlns="">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98512" y="4707522"/>
            <a:ext cx="1299570" cy="357723"/>
          </a:xfrm>
          <a:prstGeom prst="rect">
            <a:avLst/>
          </a:prstGeom>
          <a:noFill/>
        </p:spPr>
        <p:txBody>
          <a:bodyPr wrap="square" lIns="0" tIns="0" rIns="0" bIns="0" rtlCol="0">
            <a:noAutofit/>
          </a:bodyPr>
          <a:lstStyle/>
          <a:p>
            <a:pPr algn="ctr"/>
            <a:r>
              <a:rPr lang="en-GB" sz="20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19</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2-Mar-18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4" y="1171869"/>
            <a:ext cx="1693781"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Actual Response</a:t>
            </a:r>
            <a:br>
              <a:rPr lang="en-GB" sz="1600" b="0" i="0" dirty="0">
                <a:latin typeface="Suisse Int'l" panose="020B0504000000000000" pitchFamily="34" charset="77"/>
              </a:rPr>
            </a:br>
            <a:r>
              <a:rPr lang="en-GB" sz="1600"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492017" y="2457451"/>
            <a:ext cx="1566265" cy="902998"/>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r>
              <a:rPr lang="en-GB" dirty="0">
                <a:latin typeface="Suisse Int'l" panose="020B0504000000000000" pitchFamily="34" charset="77"/>
              </a:rPr>
              <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5663045" y="5043488"/>
            <a:ext cx="3040317"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5731401" y="5518807"/>
            <a:ext cx="2971961"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sz="1600" dirty="0"/>
              <a:t> Complementary Flight Data</a:t>
            </a:r>
            <a:br>
              <a:rPr lang="en-GB" sz="1600" dirty="0"/>
            </a:br>
            <a:r>
              <a:rPr lang="en-GB" sz="1600"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278415" y="1505244"/>
              <a:ext cx="25413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7"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32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6" name="Group 15"/>
          <p:cNvGrpSpPr/>
          <p:nvPr/>
        </p:nvGrpSpPr>
        <p:grpSpPr>
          <a:xfrm>
            <a:off x="903860" y="1653288"/>
            <a:ext cx="7163966" cy="2947516"/>
            <a:chOff x="1232773" y="2098768"/>
            <a:chExt cx="6418856" cy="2640950"/>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490596" y="4293491"/>
              <a:ext cx="1541510" cy="446227"/>
            </a:xfrm>
            <a:prstGeom prst="rect">
              <a:avLst/>
            </a:prstGeom>
            <a:noFill/>
          </p:spPr>
          <p:txBody>
            <a:bodyPr wrap="square" lIns="0" tIns="0" rIns="0" bIns="0" rtlCol="0">
              <a:noAutofit/>
            </a:bodyPr>
            <a:lstStyle/>
            <a:p>
              <a:pPr algn="ctr"/>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767795" y="4775045"/>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1767795" y="5147200"/>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1767795" y="5519356"/>
            <a:ext cx="4172204"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spTree>
    <p:extLst>
      <p:ext uri="{BB962C8B-B14F-4D97-AF65-F5344CB8AC3E}">
        <p14:creationId xmlns:p14="http://schemas.microsoft.com/office/powerpoint/2010/main" val="36007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6" grpId="0"/>
      <p:bldP spid="19" grpId="0"/>
      <p:bldP spid="22" grpId="0" animBg="1"/>
      <p:bldP spid="23" grpId="0" animBg="1"/>
      <p:bldP spid="24" grpId="0" animBg="1"/>
      <p:bldP spid="25" grpId="0" animBg="1"/>
      <p:bldP spid="26" grpId="0" animBg="1"/>
      <p:bldP spid="27" grpId="0"/>
      <p:bldP spid="28" grpId="0"/>
      <p:bldP spid="29" grpId="0"/>
      <p:bldP spid="31" grpId="0" animBg="1"/>
      <p:bldP spid="32" grpId="0"/>
      <p:bldP spid="35" grpId="0"/>
      <p:bldP spid="36" grpId="0" animBg="1"/>
      <p:bldP spid="37" grpId="0"/>
      <p:bldP spid="38" grpId="0" animBg="1"/>
      <p:bldP spid="39" grpId="0"/>
      <p:bldP spid="40"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579154"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223043"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408047"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4319" y="1722854"/>
            <a:ext cx="5248" cy="183821"/>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422507"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02163"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29" grpId="0"/>
      <p:bldP spid="40" grpId="0"/>
      <p:bldP spid="38" grpId="0" animBg="1"/>
      <p:bldP spid="41" grpId="0" animBg="1"/>
      <p:bldP spid="3" grpId="0" animBg="1"/>
      <p:bldP spid="6" grpId="0" animBg="1"/>
      <p:bldP spid="21" grpId="0" animBg="1"/>
      <p:bldP spid="26" grpId="0" animBg="1"/>
      <p:bldP spid="19" grpId="0"/>
      <p:bldP spid="20" grpId="0" animBg="1"/>
      <p:bldP spid="23" grpId="0"/>
      <p:bldP spid="44" grpId="0" animBg="1"/>
      <p:bldP spid="45" grpId="0"/>
      <p:bldP spid="46" grpId="0" animBg="1"/>
      <p:bldP spid="33" grpId="0" animBg="1"/>
      <p:bldP spid="3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r>
              <a:rPr lang="en-GB" sz="1500" dirty="0"/>
              <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p:bldP spid="16" grpId="0"/>
      <p:bldP spid="17" grpId="0" animBg="1"/>
      <p:bldP spid="18" grpId="0" animBg="1"/>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4378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P spid="24" grpId="0"/>
      <p:bldP spid="27" grpId="0"/>
      <p:bldP spid="14" grpId="0"/>
      <p:bldP spid="17" grpId="0" animBg="1"/>
      <p:bldP spid="28" grpId="0" animBg="1"/>
      <p:bldP spid="29" grpId="0" animBg="1"/>
      <p:bldP spid="30" grpId="0" animBg="1"/>
      <p:bldP spid="32" grpId="0"/>
      <p:bldP spid="34" grpId="0"/>
      <p:bldP spid="39" grpId="0"/>
      <p:bldP spid="40" grpId="0"/>
      <p:bldP spid="41" grpId="0" animBg="1"/>
      <p:bldP spid="42" grpId="0"/>
      <p:bldP spid="43" grpId="0"/>
      <p:bldP spid="44" grpId="0" animBg="1"/>
      <p:bldP spid="45" grpId="0"/>
      <p:bldP spid="46" grpId="0" animBg="1"/>
      <p:bldP spid="35" grpId="0" animBg="1"/>
      <p:bldP spid="8" grpId="0"/>
      <p:bldP spid="36" grpId="0"/>
      <p:bldP spid="37" grpId="0" animBg="1"/>
    </p:bld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42</TotalTime>
  <Words>1597</Words>
  <Application>Microsoft Office PowerPoint</Application>
  <PresentationFormat>On-screen Show (4:3)</PresentationFormat>
  <Paragraphs>337</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.AppleSystemUIFont</vt:lpstr>
      <vt:lpstr>Arial</vt:lpstr>
      <vt:lpstr>Calibri</vt:lpstr>
      <vt:lpstr>Cambria Math</vt:lpstr>
      <vt:lpstr>Courier New</vt:lpstr>
      <vt:lpstr>Suisse Int'l</vt:lpstr>
      <vt:lpstr>Presentation11</vt:lpstr>
      <vt:lpstr>System Identification within Flight Test and Flight Physics</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Inputs</vt:lpstr>
      <vt:lpstr>Tools – SIDPAC software</vt:lpstr>
      <vt:lpstr>Tools – SIDPAC software</vt:lpstr>
      <vt:lpstr>What would we need?</vt:lpstr>
      <vt:lpstr>Why to introduce System ID into P3 test campaign? </vt:lpstr>
      <vt:lpstr>Why I can be the one doing this?</vt:lpstr>
      <vt:lpstr>Next steps – Near future</vt:lpstr>
      <vt:lpstr>First steps, using FlightLab</vt:lpstr>
      <vt:lpstr>PowerPoint Presentation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130</cp:revision>
  <dcterms:created xsi:type="dcterms:W3CDTF">2018-02-21T14:41:24Z</dcterms:created>
  <dcterms:modified xsi:type="dcterms:W3CDTF">2018-03-02T20:11:26Z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